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398" r:id="rId9"/>
    <p:sldId id="399" r:id="rId10"/>
    <p:sldId id="400" r:id="rId11"/>
    <p:sldId id="401" r:id="rId12"/>
    <p:sldId id="402" r:id="rId13"/>
    <p:sldId id="408" r:id="rId14"/>
    <p:sldId id="403" r:id="rId15"/>
    <p:sldId id="404" r:id="rId16"/>
    <p:sldId id="405" r:id="rId17"/>
    <p:sldId id="407" r:id="rId18"/>
    <p:sldId id="40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80"/>
    <p:restoredTop sz="94672"/>
  </p:normalViewPr>
  <p:slideViewPr>
    <p:cSldViewPr snapToGrid="0">
      <p:cViewPr varScale="1">
        <p:scale>
          <a:sx n="163" d="100"/>
          <a:sy n="163" d="100"/>
        </p:scale>
        <p:origin x="208" y="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5C2B1-1AE9-1E45-93F3-C41B846FB5C0}" type="datetimeFigureOut">
              <a:rPr lang="en-US" smtClean="0"/>
              <a:t>9/6/22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CABE0-E953-354F-A8CB-E036AE7A0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35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B2AFA4-5864-1044-9379-114D0D37BB70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5103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9AFA8-0B2C-26BC-AB77-55B8C92C3E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1AF996-3760-4733-B8D5-4604271CD8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11EF5-4FA7-9230-0CF1-1494ECD94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2CB3F-5BB7-E146-9056-F93FB5DFE94C}" type="datetimeFigureOut">
              <a:rPr lang="en-US" smtClean="0"/>
              <a:t>8/29/22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9A59F-0424-1FF6-1C41-6C28E8960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1DD04-B91E-CFAE-10A5-874541650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E5E09-0740-F245-997E-BD1B31B85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330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AC660-812F-FBE4-1C8D-85E9FE89E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15C77-7CE2-974A-1A33-D04BD214D1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5F89E-A872-782B-B470-C1FFED17F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2CB3F-5BB7-E146-9056-F93FB5DFE94C}" type="datetimeFigureOut">
              <a:rPr lang="en-US" smtClean="0"/>
              <a:t>8/29/22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D8DF6-9052-5268-9C4D-F03C122C5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A38372-5D32-FC4A-1DF6-B178CBCA5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E5E09-0740-F245-997E-BD1B31B85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19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69B2FB-7F2E-3653-DC1F-2C0399E690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606970-F1B1-D185-5118-A767DE7F20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7AF54F-447C-D86C-B374-5BFD3E9AF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2CB3F-5BB7-E146-9056-F93FB5DFE94C}" type="datetimeFigureOut">
              <a:rPr lang="en-US" smtClean="0"/>
              <a:t>8/29/22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E59AF-7937-BDCF-E7AA-6E2E40F3D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87052-0D71-24E8-50D3-ACC0EAD90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E5E09-0740-F245-997E-BD1B31B85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44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B973F-7D1A-EF14-9FE9-551047260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0170E-CB86-39AF-8682-11C381062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B2134F-79A5-E61D-0ABE-B20DEC12E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2CB3F-5BB7-E146-9056-F93FB5DFE94C}" type="datetimeFigureOut">
              <a:rPr lang="en-US" smtClean="0"/>
              <a:t>8/29/22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893845-45C6-B884-B972-7EC437439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C0CB71-78A7-3F97-5FE8-8BA932C8C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E5E09-0740-F245-997E-BD1B31B85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120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E8743-5233-9E00-0463-AA317EF47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05985E-849E-B5A1-9C6D-C7B26FB729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D907D-DE98-E2DC-184C-A436BAB40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2CB3F-5BB7-E146-9056-F93FB5DFE94C}" type="datetimeFigureOut">
              <a:rPr lang="en-US" smtClean="0"/>
              <a:t>8/29/22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E47C31-0954-CC83-44AD-5BD98605C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8E4D1-9681-069C-D2BD-9FEBF5CDE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E5E09-0740-F245-997E-BD1B31B85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292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0602E-0A4D-267D-3DF6-41BF3A513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5C595-594C-4320-F837-D77D9EDA18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E499FC-AAB5-E54B-5A25-2FEED7867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6A7D7D-F6DA-6FDC-1845-8AA3C9516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2CB3F-5BB7-E146-9056-F93FB5DFE94C}" type="datetimeFigureOut">
              <a:rPr lang="en-US" smtClean="0"/>
              <a:t>8/29/22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33BAFD-D196-0DC9-F0AC-1B16CE824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78A5BE-7914-F895-3FA7-603875613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E5E09-0740-F245-997E-BD1B31B85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20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95E3F-5687-F231-1B65-BD7DD99EE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758CDB-5953-1456-CD5F-4CC50CA4F5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DEB977-8F67-FDDE-DBB8-F40A7FDA85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B67B40-FF2D-3519-D801-D85CBC6FD7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105BDA-A7EC-513F-D936-C24D51ED65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3822FE-3B24-9A76-C8B8-7BA4ED9FB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2CB3F-5BB7-E146-9056-F93FB5DFE94C}" type="datetimeFigureOut">
              <a:rPr lang="en-US" smtClean="0"/>
              <a:t>8/29/22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8ADDD9-6EDE-94A1-3B6E-1B97691F5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56146A-A0F7-5D85-F687-6438102C5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E5E09-0740-F245-997E-BD1B31B85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23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B458C-1A73-1F72-5B20-26F7B7136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AF7D98-FB6E-78CD-E74D-B7268EE81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2CB3F-5BB7-E146-9056-F93FB5DFE94C}" type="datetimeFigureOut">
              <a:rPr lang="en-US" smtClean="0"/>
              <a:t>8/29/22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0F7551-91A9-2745-B5DF-AB52E8F72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5D6BA4-41EA-D6FB-71F9-264C5DF14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E5E09-0740-F245-997E-BD1B31B85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67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BCAB43-AE9F-CF4F-3C21-5DBF5A34C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2CB3F-5BB7-E146-9056-F93FB5DFE94C}" type="datetimeFigureOut">
              <a:rPr lang="en-US" smtClean="0"/>
              <a:t>8/29/22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44B76F-6B4B-BB54-274F-B7E32DFB3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E1CC9D-0DB2-E0A2-B2AE-6503E455C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E5E09-0740-F245-997E-BD1B31B85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385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B3E96-14DE-2B53-78F1-2681EF15E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01DED-D15A-8A7E-F64F-552C58CF7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48C533-8042-F0EB-1E1A-B47131C4AC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45CF28-1AA9-D10C-3182-D7C633155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2CB3F-5BB7-E146-9056-F93FB5DFE94C}" type="datetimeFigureOut">
              <a:rPr lang="en-US" smtClean="0"/>
              <a:t>8/29/22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842C77-0AC2-091F-151A-E3966AE0F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196378-FD6F-F0F3-2E94-B6B3279AC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E5E09-0740-F245-997E-BD1B31B85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789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2F043-1058-B871-7911-3C0433A1F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F24BB8-8865-EDD7-1957-E1BB680FE0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E53F9D-2EE3-9FAF-41D9-94C1B39A5A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13BEEA-4FB4-DEC5-9756-1A3B8EA2C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2CB3F-5BB7-E146-9056-F93FB5DFE94C}" type="datetimeFigureOut">
              <a:rPr lang="en-US" smtClean="0"/>
              <a:t>8/29/22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903B3D-7880-1273-972F-C81C44427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3AE372-D824-0BC8-2F4F-4A806ABEB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E5E09-0740-F245-997E-BD1B31B85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741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9B8A19-F5A1-426E-0B10-2C454F073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A6B0A1-6D21-D35A-D672-2E3E335E2C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B3E05-9802-525F-92B9-97F4AD9A43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2CB3F-5BB7-E146-9056-F93FB5DFE94C}" type="datetimeFigureOut">
              <a:rPr lang="en-US" smtClean="0"/>
              <a:t>8/29/22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5C753-8853-89A4-5ACE-EB875EE284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12E00-8621-5CDD-5344-B6D937EBF6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E5E09-0740-F245-997E-BD1B31B85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019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29434-667D-C646-A792-31A764B9AC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DynaSched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859CFE-007C-6B21-BFEC-7C73AFF7D3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dynamic scheduler for HPC/AI/DA</a:t>
            </a:r>
          </a:p>
        </p:txBody>
      </p:sp>
    </p:spTree>
    <p:extLst>
      <p:ext uri="{BB962C8B-B14F-4D97-AF65-F5344CB8AC3E}">
        <p14:creationId xmlns:p14="http://schemas.microsoft.com/office/powerpoint/2010/main" val="2071163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A29D4-D516-088D-80B2-B9B56DBE0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 Function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537B3A4-7E5B-893E-75FC-FAAA3466E3E9}"/>
              </a:ext>
            </a:extLst>
          </p:cNvPr>
          <p:cNvGrpSpPr/>
          <p:nvPr/>
        </p:nvGrpSpPr>
        <p:grpSpPr>
          <a:xfrm>
            <a:off x="2524297" y="2235663"/>
            <a:ext cx="6442075" cy="968375"/>
            <a:chOff x="2363659" y="4915930"/>
            <a:chExt cx="6442075" cy="968375"/>
          </a:xfrm>
        </p:grpSpPr>
        <p:pic>
          <p:nvPicPr>
            <p:cNvPr id="5" name="Picture 3">
              <a:extLst>
                <a:ext uri="{FF2B5EF4-FFF2-40B4-BE49-F238E27FC236}">
                  <a16:creationId xmlns:a16="http://schemas.microsoft.com/office/drawing/2014/main" id="{3913AD02-15B2-DAAA-E04E-6C855DFC7C2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3659" y="4915930"/>
              <a:ext cx="6442075" cy="968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" name="Line 5">
              <a:extLst>
                <a:ext uri="{FF2B5EF4-FFF2-40B4-BE49-F238E27FC236}">
                  <a16:creationId xmlns:a16="http://schemas.microsoft.com/office/drawing/2014/main" id="{01E21819-19E5-0B7D-6F99-9FC52ACC5C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44984" y="5398530"/>
              <a:ext cx="533400" cy="0"/>
            </a:xfrm>
            <a:prstGeom prst="line">
              <a:avLst/>
            </a:prstGeom>
            <a:noFill/>
            <a:ln w="38100">
              <a:solidFill>
                <a:srgbClr val="3F448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>
              <a:extLst>
                <a:ext uri="{FF2B5EF4-FFF2-40B4-BE49-F238E27FC236}">
                  <a16:creationId xmlns:a16="http://schemas.microsoft.com/office/drawing/2014/main" id="{F488B6C5-7E2E-4B0C-7B37-4031A2DA7C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03884" y="5398530"/>
              <a:ext cx="533400" cy="0"/>
            </a:xfrm>
            <a:prstGeom prst="line">
              <a:avLst/>
            </a:prstGeom>
            <a:noFill/>
            <a:ln w="38100">
              <a:solidFill>
                <a:srgbClr val="3F448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>
              <a:extLst>
                <a:ext uri="{FF2B5EF4-FFF2-40B4-BE49-F238E27FC236}">
                  <a16:creationId xmlns:a16="http://schemas.microsoft.com/office/drawing/2014/main" id="{5FB1770A-BF11-26A8-AA1A-DBA245E40D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37384" y="5398530"/>
              <a:ext cx="533400" cy="0"/>
            </a:xfrm>
            <a:prstGeom prst="line">
              <a:avLst/>
            </a:prstGeom>
            <a:noFill/>
            <a:ln w="38100">
              <a:solidFill>
                <a:srgbClr val="3F448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E693EF61-DBD4-EC16-40BE-C37AB469A488}"/>
              </a:ext>
            </a:extLst>
          </p:cNvPr>
          <p:cNvSpPr txBox="1"/>
          <p:nvPr/>
        </p:nvSpPr>
        <p:spPr>
          <a:xfrm>
            <a:off x="1008794" y="3749013"/>
            <a:ext cx="5087206" cy="20576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en-US" altLang="en-US" sz="1800" dirty="0"/>
              <a:t>TEC = Total Energy Consumed</a:t>
            </a:r>
          </a:p>
          <a:p>
            <a:pPr>
              <a:lnSpc>
                <a:spcPts val="2200"/>
              </a:lnSpc>
            </a:pPr>
            <a:r>
              <a:rPr lang="en-US" altLang="en-US" sz="1800" dirty="0"/>
              <a:t>TSE = Total System Energy</a:t>
            </a:r>
          </a:p>
          <a:p>
            <a:pPr>
              <a:lnSpc>
                <a:spcPts val="2200"/>
              </a:lnSpc>
            </a:pPr>
            <a:r>
              <a:rPr lang="en-US" altLang="en-US" sz="1800" dirty="0"/>
              <a:t>AET = Application Execution Time</a:t>
            </a:r>
          </a:p>
          <a:p>
            <a:pPr>
              <a:lnSpc>
                <a:spcPts val="2200"/>
              </a:lnSpc>
            </a:pPr>
            <a:r>
              <a:rPr lang="en-US" altLang="en-US" sz="1800" dirty="0">
                <a:latin typeface="Σψμβολ" pitchFamily="34" charset="0"/>
              </a:rPr>
              <a:t>α</a:t>
            </a:r>
            <a:r>
              <a:rPr lang="en-US" altLang="en-US" sz="1800" dirty="0"/>
              <a:t>,</a:t>
            </a:r>
            <a:r>
              <a:rPr lang="en-US" altLang="en-US" sz="1800" dirty="0">
                <a:latin typeface="Σψμβολ" pitchFamily="34" charset="0"/>
              </a:rPr>
              <a:t>β</a:t>
            </a:r>
            <a:r>
              <a:rPr lang="en-US" altLang="en-US" sz="1800" dirty="0"/>
              <a:t>,</a:t>
            </a:r>
            <a:r>
              <a:rPr lang="en-US" altLang="en-US" sz="1800" dirty="0" err="1">
                <a:latin typeface="Σψμβολ" pitchFamily="34" charset="0"/>
              </a:rPr>
              <a:t>γ</a:t>
            </a:r>
            <a:r>
              <a:rPr lang="en-US" altLang="en-US" sz="1800" dirty="0"/>
              <a:t> = </a:t>
            </a:r>
            <a:r>
              <a:rPr lang="en-US" altLang="en-US" sz="1800" dirty="0" err="1"/>
              <a:t>Lagrangian</a:t>
            </a:r>
            <a:r>
              <a:rPr lang="en-US" altLang="en-US" sz="1800" dirty="0"/>
              <a:t> multipliers [0,1], </a:t>
            </a:r>
            <a:r>
              <a:rPr lang="en-US" altLang="en-US" sz="1800" dirty="0">
                <a:latin typeface="Lucida Grande" panose="020B0600040502020204" pitchFamily="34" charset="0"/>
              </a:rPr>
              <a:t>α+β+</a:t>
            </a:r>
            <a:r>
              <a:rPr lang="en-US" altLang="en-US" sz="1800" dirty="0" err="1">
                <a:latin typeface="Lucida Grande" panose="020B0600040502020204" pitchFamily="34" charset="0"/>
              </a:rPr>
              <a:t>γ</a:t>
            </a:r>
            <a:r>
              <a:rPr lang="en-US" altLang="en-US" sz="1800" dirty="0">
                <a:latin typeface="Lucida Grande" panose="020B0600040502020204" pitchFamily="34" charset="0"/>
              </a:rPr>
              <a:t>=1</a:t>
            </a:r>
            <a:endParaRPr lang="en-US" altLang="en-US" sz="1800" dirty="0"/>
          </a:p>
          <a:p>
            <a:pPr>
              <a:lnSpc>
                <a:spcPts val="2200"/>
              </a:lnSpc>
            </a:pPr>
            <a:r>
              <a:rPr lang="en-US" altLang="en-US" sz="1800" dirty="0" err="1">
                <a:latin typeface="Σψμβολ" pitchFamily="34" charset="0"/>
              </a:rPr>
              <a:t>τ</a:t>
            </a:r>
            <a:r>
              <a:rPr lang="en-US" altLang="en-US" sz="1800" dirty="0"/>
              <a:t> = time constraint</a:t>
            </a:r>
          </a:p>
          <a:p>
            <a:pPr>
              <a:lnSpc>
                <a:spcPts val="2200"/>
              </a:lnSpc>
            </a:pPr>
            <a:r>
              <a:rPr lang="en-US" altLang="en-US" dirty="0"/>
              <a:t>T</a:t>
            </a:r>
            <a:r>
              <a:rPr lang="en-US" altLang="en-US" baseline="-25000" dirty="0"/>
              <a:t>100</a:t>
            </a:r>
            <a:r>
              <a:rPr lang="en-US" altLang="en-US" dirty="0"/>
              <a:t> = number of sessions fully completed</a:t>
            </a:r>
          </a:p>
          <a:p>
            <a:pPr>
              <a:lnSpc>
                <a:spcPts val="2200"/>
              </a:lnSpc>
            </a:pPr>
            <a:r>
              <a:rPr lang="en-US" altLang="en-US" sz="1800" dirty="0"/>
              <a:t>T = number of sessions submitted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4B4F01-0D98-224E-ED74-D0C6A61D0E68}"/>
              </a:ext>
            </a:extLst>
          </p:cNvPr>
          <p:cNvSpPr txBox="1"/>
          <p:nvPr/>
        </p:nvSpPr>
        <p:spPr>
          <a:xfrm>
            <a:off x="6234464" y="3749013"/>
            <a:ext cx="44605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Term for each constraint (will need to extend)</a:t>
            </a:r>
          </a:p>
          <a:p>
            <a:r>
              <a:rPr lang="en-US" dirty="0"/>
              <a:t>Initial multiplier values set by experiment</a:t>
            </a:r>
          </a:p>
          <a:p>
            <a:r>
              <a:rPr lang="en-US" dirty="0"/>
              <a:t>    Adjust on the fly</a:t>
            </a:r>
          </a:p>
          <a:p>
            <a:r>
              <a:rPr lang="en-US" dirty="0"/>
              <a:t>Determine when to preempt</a:t>
            </a:r>
          </a:p>
        </p:txBody>
      </p:sp>
    </p:spTree>
    <p:extLst>
      <p:ext uri="{BB962C8B-B14F-4D97-AF65-F5344CB8AC3E}">
        <p14:creationId xmlns:p14="http://schemas.microsoft.com/office/powerpoint/2010/main" val="1799593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BA4C4-7A86-8104-8BA1-5F3F74B11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66C3D-17D5-8E1B-4F3C-50193913B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At each time step</a:t>
            </a:r>
          </a:p>
          <a:p>
            <a:pPr lvl="1"/>
            <a:r>
              <a:rPr lang="en-US" dirty="0"/>
              <a:t>Collect set of all submissions that</a:t>
            </a:r>
          </a:p>
          <a:p>
            <a:pPr lvl="2"/>
            <a:r>
              <a:rPr lang="en-US" dirty="0"/>
              <a:t>Meet all precedence constraints</a:t>
            </a:r>
          </a:p>
          <a:p>
            <a:pPr lvl="2"/>
            <a:r>
              <a:rPr lang="en-US" dirty="0"/>
              <a:t>Adequate energy to execute at least minimum work</a:t>
            </a:r>
          </a:p>
          <a:p>
            <a:pPr lvl="2"/>
            <a:r>
              <a:rPr lang="en-US" dirty="0"/>
              <a:t>Meet minimum resource constraints</a:t>
            </a:r>
          </a:p>
          <a:p>
            <a:pPr lvl="1"/>
            <a:r>
              <a:rPr lang="en-US" dirty="0"/>
              <a:t>Evaluate </a:t>
            </a:r>
            <a:r>
              <a:rPr lang="en-US" dirty="0" err="1"/>
              <a:t>ObjFn</a:t>
            </a:r>
            <a:r>
              <a:rPr lang="en-US" dirty="0"/>
              <a:t> for each submission</a:t>
            </a:r>
          </a:p>
          <a:p>
            <a:pPr lvl="1"/>
            <a:r>
              <a:rPr lang="en-US" dirty="0"/>
              <a:t>Order submissions based on </a:t>
            </a:r>
            <a:r>
              <a:rPr lang="en-US" dirty="0" err="1"/>
              <a:t>ObjFn</a:t>
            </a:r>
            <a:endParaRPr lang="en-US" dirty="0"/>
          </a:p>
          <a:p>
            <a:pPr lvl="1"/>
            <a:r>
              <a:rPr lang="en-US" dirty="0"/>
              <a:t>Find first submission that can be scheduled within time horizon - map it</a:t>
            </a:r>
          </a:p>
          <a:p>
            <a:pPr lvl="1"/>
            <a:r>
              <a:rPr lang="en-US" dirty="0"/>
              <a:t>Continue until no additional submissions can be started within time horizon</a:t>
            </a:r>
          </a:p>
          <a:p>
            <a:r>
              <a:rPr lang="en-US" dirty="0"/>
              <a:t>Increment time</a:t>
            </a:r>
          </a:p>
          <a:p>
            <a:pPr lvl="1"/>
            <a:r>
              <a:rPr lang="en-US" dirty="0"/>
              <a:t>Recreate submission set</a:t>
            </a:r>
          </a:p>
          <a:p>
            <a:pPr lvl="2"/>
            <a:r>
              <a:rPr lang="en-US" dirty="0"/>
              <a:t>New submissions, dynamic requests, session completions</a:t>
            </a:r>
          </a:p>
          <a:p>
            <a:pPr lvl="1"/>
            <a:r>
              <a:rPr lang="en-US" dirty="0"/>
              <a:t>Proceed as above</a:t>
            </a:r>
          </a:p>
        </p:txBody>
      </p:sp>
    </p:spTree>
    <p:extLst>
      <p:ext uri="{BB962C8B-B14F-4D97-AF65-F5344CB8AC3E}">
        <p14:creationId xmlns:p14="http://schemas.microsoft.com/office/powerpoint/2010/main" val="3849485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D5A61-5761-0F4C-4BB5-EB3CF697C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Multiplier Adjustment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3FF82-1B97-5D3A-73E7-5D5D3436C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Simple feedback controller</a:t>
            </a:r>
          </a:p>
          <a:p>
            <a:pPr lvl="1"/>
            <a:r>
              <a:rPr lang="en-US" dirty="0"/>
              <a:t>Inputs</a:t>
            </a:r>
          </a:p>
          <a:p>
            <a:pPr lvl="2"/>
            <a:r>
              <a:rPr lang="en-US" dirty="0"/>
              <a:t>Deviation from full utilization</a:t>
            </a:r>
          </a:p>
          <a:p>
            <a:pPr lvl="2"/>
            <a:r>
              <a:rPr lang="en-US" dirty="0"/>
              <a:t>Current multipliers</a:t>
            </a:r>
          </a:p>
          <a:p>
            <a:pPr lvl="2"/>
            <a:r>
              <a:rPr lang="en-US" dirty="0"/>
              <a:t>Some metric on sessions in queue and/or in execution?</a:t>
            </a:r>
          </a:p>
          <a:p>
            <a:pPr lvl="2"/>
            <a:r>
              <a:rPr lang="en-US" dirty="0"/>
              <a:t>Historical behaviors?</a:t>
            </a:r>
          </a:p>
          <a:p>
            <a:pPr lvl="1"/>
            <a:r>
              <a:rPr lang="en-US" dirty="0"/>
              <a:t>Outputs</a:t>
            </a:r>
          </a:p>
          <a:p>
            <a:pPr lvl="2"/>
            <a:r>
              <a:rPr lang="en-US" dirty="0"/>
              <a:t>Updated multipliers</a:t>
            </a:r>
          </a:p>
          <a:p>
            <a:r>
              <a:rPr lang="en-US" dirty="0"/>
              <a:t>Neural network controller</a:t>
            </a:r>
          </a:p>
          <a:p>
            <a:pPr lvl="1"/>
            <a:r>
              <a:rPr lang="en-US" dirty="0"/>
              <a:t>Continuously train using queue metric, utilization?</a:t>
            </a:r>
          </a:p>
          <a:p>
            <a:pPr lvl="1"/>
            <a:r>
              <a:rPr lang="en-US" dirty="0"/>
              <a:t>Output multipliers</a:t>
            </a:r>
          </a:p>
        </p:txBody>
      </p:sp>
    </p:spTree>
    <p:extLst>
      <p:ext uri="{BB962C8B-B14F-4D97-AF65-F5344CB8AC3E}">
        <p14:creationId xmlns:p14="http://schemas.microsoft.com/office/powerpoint/2010/main" val="723866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48861-789D-F7FD-EB53-42E54C248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Role: Consultant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841E5-334A-230B-C4E8-C671779BE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Transfer knowledge</a:t>
            </a:r>
          </a:p>
          <a:p>
            <a:pPr lvl="1"/>
            <a:r>
              <a:rPr lang="en-US" dirty="0"/>
              <a:t>LRH scheduler, possibly discuss adding NN integration</a:t>
            </a:r>
          </a:p>
          <a:p>
            <a:pPr lvl="1"/>
            <a:r>
              <a:rPr lang="en-US" dirty="0"/>
              <a:t>PRRTE, </a:t>
            </a:r>
            <a:r>
              <a:rPr lang="en-US" dirty="0" err="1"/>
              <a:t>PMIx</a:t>
            </a:r>
            <a:r>
              <a:rPr lang="en-US" dirty="0"/>
              <a:t> code bases</a:t>
            </a:r>
          </a:p>
          <a:p>
            <a:r>
              <a:rPr lang="en-US" dirty="0"/>
              <a:t>Setup platform for investigations</a:t>
            </a:r>
          </a:p>
          <a:p>
            <a:pPr lvl="1"/>
            <a:r>
              <a:rPr lang="en-US" dirty="0"/>
              <a:t>Stable, robust PRRTE environment (pre-production ready)</a:t>
            </a:r>
          </a:p>
          <a:p>
            <a:pPr lvl="1"/>
            <a:r>
              <a:rPr lang="en-US" dirty="0"/>
              <a:t>Stable, robust </a:t>
            </a:r>
            <a:r>
              <a:rPr lang="en-US" dirty="0" err="1"/>
              <a:t>PMIx</a:t>
            </a:r>
            <a:r>
              <a:rPr lang="en-US" dirty="0"/>
              <a:t> environment (production ready)</a:t>
            </a:r>
          </a:p>
          <a:p>
            <a:pPr lvl="1"/>
            <a:r>
              <a:rPr lang="en-US" dirty="0" err="1"/>
              <a:t>DynaSched</a:t>
            </a:r>
            <a:r>
              <a:rPr lang="en-US" dirty="0"/>
              <a:t> prototype</a:t>
            </a:r>
          </a:p>
          <a:p>
            <a:r>
              <a:rPr lang="en-US" dirty="0"/>
              <a:t>Guide investigations</a:t>
            </a:r>
          </a:p>
          <a:p>
            <a:pPr lvl="1"/>
            <a:r>
              <a:rPr lang="en-US" dirty="0"/>
              <a:t>Advise application team</a:t>
            </a:r>
          </a:p>
          <a:p>
            <a:pPr lvl="1"/>
            <a:r>
              <a:rPr lang="en-US" dirty="0"/>
              <a:t>Actively participate in early investigations</a:t>
            </a:r>
          </a:p>
        </p:txBody>
      </p:sp>
    </p:spTree>
    <p:extLst>
      <p:ext uri="{BB962C8B-B14F-4D97-AF65-F5344CB8AC3E}">
        <p14:creationId xmlns:p14="http://schemas.microsoft.com/office/powerpoint/2010/main" val="815647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11E49-BBC5-DACE-716E-424AD2245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Enhance PRRTE for RM role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2D40B-549C-3C8F-28B5-7661045B3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Bootstrap backbone daemon network during cluster boot</a:t>
            </a:r>
          </a:p>
          <a:p>
            <a:r>
              <a:rPr lang="en-US" dirty="0"/>
              <a:t>Security enhancements for privileged operation</a:t>
            </a:r>
          </a:p>
          <a:p>
            <a:pPr lvl="1"/>
            <a:r>
              <a:rPr lang="en-US" dirty="0"/>
              <a:t>Deal with privileged-nonprivileged interactions</a:t>
            </a:r>
          </a:p>
          <a:p>
            <a:r>
              <a:rPr lang="en-US" dirty="0"/>
              <a:t>Restore PRRTE daemon resilience</a:t>
            </a:r>
          </a:p>
          <a:p>
            <a:r>
              <a:rPr lang="en-US" dirty="0"/>
              <a:t>Implement session instantiation procedure</a:t>
            </a:r>
          </a:p>
          <a:p>
            <a:pPr lvl="1"/>
            <a:r>
              <a:rPr lang="en-US" dirty="0"/>
              <a:t>Fork/exec local daemon at user level</a:t>
            </a:r>
          </a:p>
          <a:p>
            <a:pPr lvl="1"/>
            <a:r>
              <a:rPr lang="en-US" dirty="0"/>
              <a:t>Instant on </a:t>
            </a:r>
            <a:r>
              <a:rPr lang="en-US" dirty="0" err="1"/>
              <a:t>wireup</a:t>
            </a:r>
            <a:r>
              <a:rPr lang="en-US" dirty="0"/>
              <a:t> of session daemons</a:t>
            </a:r>
          </a:p>
          <a:p>
            <a:r>
              <a:rPr lang="en-US" dirty="0"/>
              <a:t>General code cleanup</a:t>
            </a:r>
          </a:p>
          <a:p>
            <a:pPr lvl="1"/>
            <a:r>
              <a:rPr lang="en-US" dirty="0"/>
              <a:t>Picky compiler, Coverity reports</a:t>
            </a:r>
          </a:p>
        </p:txBody>
      </p:sp>
    </p:spTree>
    <p:extLst>
      <p:ext uri="{BB962C8B-B14F-4D97-AF65-F5344CB8AC3E}">
        <p14:creationId xmlns:p14="http://schemas.microsoft.com/office/powerpoint/2010/main" val="1705799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B5F6C-162B-0A8E-A925-ADBDC3B3B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PRRTE scheduler “hooks”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76838-3DB1-B25F-A8A5-4F345D3D8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Reuse existing </a:t>
            </a:r>
            <a:r>
              <a:rPr lang="en-US" dirty="0" err="1"/>
              <a:t>PMIx</a:t>
            </a:r>
            <a:r>
              <a:rPr lang="en-US" dirty="0"/>
              <a:t> APIs where possible</a:t>
            </a:r>
          </a:p>
          <a:p>
            <a:pPr lvl="1"/>
            <a:r>
              <a:rPr lang="en-US" dirty="0" err="1"/>
              <a:t>PMIx_Allocate_resources</a:t>
            </a:r>
            <a:endParaRPr lang="en-US" dirty="0"/>
          </a:p>
          <a:p>
            <a:pPr lvl="1"/>
            <a:r>
              <a:rPr lang="en-US" dirty="0" err="1"/>
              <a:t>PMIx_Job_control</a:t>
            </a:r>
            <a:endParaRPr lang="en-US" dirty="0"/>
          </a:p>
          <a:p>
            <a:r>
              <a:rPr lang="en-US" dirty="0"/>
              <a:t>Upward communication</a:t>
            </a:r>
          </a:p>
          <a:p>
            <a:pPr lvl="1"/>
            <a:r>
              <a:rPr lang="en-US" dirty="0"/>
              <a:t>Relay allocation requests from apps</a:t>
            </a:r>
          </a:p>
          <a:p>
            <a:pPr lvl="1"/>
            <a:r>
              <a:rPr lang="en-US" dirty="0"/>
              <a:t>Preemption registration from apps</a:t>
            </a:r>
          </a:p>
          <a:p>
            <a:pPr lvl="1"/>
            <a:r>
              <a:rPr lang="en-US" dirty="0"/>
              <a:t>Resource inventory and changes in availability</a:t>
            </a:r>
          </a:p>
          <a:p>
            <a:pPr lvl="1"/>
            <a:r>
              <a:rPr lang="en-US" dirty="0"/>
              <a:t>Changes in session status (terminate,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Downward communication</a:t>
            </a:r>
          </a:p>
          <a:p>
            <a:pPr lvl="1"/>
            <a:r>
              <a:rPr lang="en-US" dirty="0"/>
              <a:t>Session instantiation/modification orders</a:t>
            </a:r>
          </a:p>
          <a:p>
            <a:pPr lvl="1"/>
            <a:r>
              <a:rPr lang="en-US" dirty="0"/>
              <a:t>Pre-emption orders</a:t>
            </a:r>
          </a:p>
        </p:txBody>
      </p:sp>
    </p:spTree>
    <p:extLst>
      <p:ext uri="{BB962C8B-B14F-4D97-AF65-F5344CB8AC3E}">
        <p14:creationId xmlns:p14="http://schemas.microsoft.com/office/powerpoint/2010/main" val="6925305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C5006-38EC-EEB6-0998-92A262A6B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3: Simple “greedy” scheduler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80BE9-B908-73DF-16E0-C117E5DDB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Priority based queueing system</a:t>
            </a:r>
          </a:p>
          <a:p>
            <a:r>
              <a:rPr lang="en-US" dirty="0"/>
              <a:t>Take highest priority request that fits within available resources</a:t>
            </a:r>
          </a:p>
          <a:p>
            <a:pPr lvl="1"/>
            <a:r>
              <a:rPr lang="en-US" dirty="0"/>
              <a:t>Tie: take largest one, then longest</a:t>
            </a:r>
          </a:p>
          <a:p>
            <a:r>
              <a:rPr lang="en-US" dirty="0"/>
              <a:t>Adjust priorities based on waiting time</a:t>
            </a:r>
          </a:p>
          <a:p>
            <a:pPr lvl="1"/>
            <a:r>
              <a:rPr lang="en-US" dirty="0"/>
              <a:t>Bump priority each time step you don’t get allocated</a:t>
            </a:r>
          </a:p>
          <a:p>
            <a:r>
              <a:rPr lang="en-US" dirty="0"/>
              <a:t>Explore preemption strategies and their impact</a:t>
            </a:r>
          </a:p>
          <a:p>
            <a:pPr lvl="1"/>
            <a:r>
              <a:rPr lang="en-US" dirty="0"/>
              <a:t>When to preempt vs wait, which session(s) to preempt first</a:t>
            </a:r>
          </a:p>
          <a:p>
            <a:r>
              <a:rPr lang="en-US" dirty="0"/>
              <a:t>Explore strategies for responding to dynamic requests</a:t>
            </a:r>
          </a:p>
          <a:p>
            <a:pPr lvl="1"/>
            <a:r>
              <a:rPr lang="en-US" dirty="0"/>
              <a:t>Allocation changes (extend, release, elongate)</a:t>
            </a:r>
          </a:p>
          <a:p>
            <a:pPr lvl="1"/>
            <a:r>
              <a:rPr lang="en-US" dirty="0"/>
              <a:t>Running vs waiting priority balance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811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C2883-2F0E-897A-8118-A2E020440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3a: Application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20FDE-076F-C675-7CAC-48BBF068CD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Select candidate applications</a:t>
            </a:r>
          </a:p>
          <a:p>
            <a:pPr lvl="1"/>
            <a:r>
              <a:rPr lang="en-US" dirty="0"/>
              <a:t>Mix of ML, DA, workflow – dynamic</a:t>
            </a:r>
          </a:p>
          <a:p>
            <a:pPr lvl="1"/>
            <a:r>
              <a:rPr lang="en-US" dirty="0"/>
              <a:t>Traditional HPC – static</a:t>
            </a:r>
          </a:p>
          <a:p>
            <a:pPr lvl="1"/>
            <a:r>
              <a:rPr lang="en-US" dirty="0"/>
              <a:t>Hybrid – OpenMP/MPI resource coordination via </a:t>
            </a:r>
            <a:r>
              <a:rPr lang="en-US" dirty="0" err="1"/>
              <a:t>PMIx</a:t>
            </a:r>
            <a:endParaRPr lang="en-US" dirty="0"/>
          </a:p>
          <a:p>
            <a:r>
              <a:rPr lang="en-US" dirty="0"/>
              <a:t>Integrate with </a:t>
            </a:r>
            <a:r>
              <a:rPr lang="en-US" dirty="0" err="1"/>
              <a:t>PMIx</a:t>
            </a:r>
            <a:r>
              <a:rPr lang="en-US" dirty="0"/>
              <a:t> to </a:t>
            </a:r>
            <a:r>
              <a:rPr lang="en-US" dirty="0" err="1"/>
              <a:t>DynaSched</a:t>
            </a:r>
            <a:endParaRPr lang="en-US" dirty="0"/>
          </a:p>
          <a:p>
            <a:pPr lvl="1"/>
            <a:r>
              <a:rPr lang="en-US" dirty="0"/>
              <a:t>Dynamic examples</a:t>
            </a:r>
          </a:p>
          <a:p>
            <a:pPr lvl="2"/>
            <a:r>
              <a:rPr lang="en-US" dirty="0"/>
              <a:t>Replace static max possibly needed assumption</a:t>
            </a:r>
          </a:p>
          <a:p>
            <a:pPr lvl="2"/>
            <a:r>
              <a:rPr lang="en-US" dirty="0"/>
              <a:t>Add resource allocation step(s)</a:t>
            </a:r>
          </a:p>
          <a:p>
            <a:pPr lvl="1"/>
            <a:r>
              <a:rPr lang="en-US" dirty="0"/>
              <a:t>Static examples</a:t>
            </a:r>
          </a:p>
          <a:p>
            <a:pPr lvl="2"/>
            <a:r>
              <a:rPr lang="en-US" dirty="0"/>
              <a:t>Add preemption hooks</a:t>
            </a:r>
          </a:p>
          <a:p>
            <a:r>
              <a:rPr lang="en-US" dirty="0"/>
              <a:t>Explore impact</a:t>
            </a:r>
          </a:p>
          <a:p>
            <a:pPr lvl="1"/>
            <a:r>
              <a:rPr lang="en-US" dirty="0"/>
              <a:t>Total time to solution</a:t>
            </a:r>
          </a:p>
          <a:p>
            <a:pPr lvl="1"/>
            <a:r>
              <a:rPr lang="en-US" dirty="0"/>
              <a:t>System utilization</a:t>
            </a:r>
          </a:p>
          <a:p>
            <a:pPr lvl="1"/>
            <a:r>
              <a:rPr lang="en-US" dirty="0"/>
              <a:t>Coding complexity (user adoption obstacles)</a:t>
            </a:r>
          </a:p>
        </p:txBody>
      </p:sp>
    </p:spTree>
    <p:extLst>
      <p:ext uri="{BB962C8B-B14F-4D97-AF65-F5344CB8AC3E}">
        <p14:creationId xmlns:p14="http://schemas.microsoft.com/office/powerpoint/2010/main" val="41613693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00E38-722C-EC54-B316-E4C58CDD9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Estimated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D9531-02E1-780F-DA05-8FCC3A35E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Step 1: Enhance PRRTE for RM role</a:t>
            </a:r>
          </a:p>
          <a:p>
            <a:pPr lvl="1"/>
            <a:r>
              <a:rPr lang="en-US" dirty="0"/>
              <a:t>Two calendar months (Ralph, mentee)</a:t>
            </a:r>
          </a:p>
          <a:p>
            <a:r>
              <a:rPr lang="en-US" dirty="0"/>
              <a:t>Step 2: PRRTE scheduler “hooks”</a:t>
            </a:r>
          </a:p>
          <a:p>
            <a:pPr lvl="1"/>
            <a:r>
              <a:rPr lang="en-US" dirty="0"/>
              <a:t>One calendar month (Ralph, mentee)</a:t>
            </a:r>
          </a:p>
          <a:p>
            <a:r>
              <a:rPr lang="en-US" dirty="0"/>
              <a:t>Step 3: Simple “greedy” scheduler</a:t>
            </a:r>
          </a:p>
          <a:p>
            <a:pPr lvl="1"/>
            <a:r>
              <a:rPr lang="en-US" dirty="0"/>
              <a:t>Two calendar months (Ralph, mentee)</a:t>
            </a:r>
          </a:p>
          <a:p>
            <a:r>
              <a:rPr lang="en-US" dirty="0"/>
              <a:t>Step 3a: Application Integration</a:t>
            </a:r>
          </a:p>
          <a:p>
            <a:pPr lvl="1"/>
            <a:r>
              <a:rPr lang="en-US" dirty="0"/>
              <a:t>?? (App person(s))</a:t>
            </a:r>
          </a:p>
          <a:p>
            <a:r>
              <a:rPr lang="en-US" dirty="0"/>
              <a:t>Exploration and report</a:t>
            </a:r>
          </a:p>
          <a:p>
            <a:pPr lvl="1"/>
            <a:r>
              <a:rPr lang="en-US" dirty="0"/>
              <a:t>?? (All)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451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1EFE4-F0CC-5267-28D7-E76A027C0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AC750-0297-76B6-58F1-D7A50B580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Utilization rates are falling</a:t>
            </a:r>
          </a:p>
          <a:p>
            <a:pPr lvl="1"/>
            <a:r>
              <a:rPr lang="en-US" dirty="0"/>
              <a:t>DOE has taken notice at facilities such as NERSC</a:t>
            </a:r>
          </a:p>
          <a:p>
            <a:pPr lvl="1"/>
            <a:r>
              <a:rPr lang="en-US" dirty="0"/>
              <a:t>Expected to see similar issues at Argonne, ORNL, LLNL</a:t>
            </a:r>
          </a:p>
          <a:p>
            <a:pPr lvl="1"/>
            <a:r>
              <a:rPr lang="en-US" dirty="0"/>
              <a:t>Caused by increasing use of HPC machines for AI/DA and workflows</a:t>
            </a:r>
          </a:p>
          <a:p>
            <a:r>
              <a:rPr lang="en-US" dirty="0"/>
              <a:t>AI/DA are dynamic environments</a:t>
            </a:r>
          </a:p>
          <a:p>
            <a:pPr lvl="1"/>
            <a:r>
              <a:rPr lang="en-US" dirty="0"/>
              <a:t>Operation in HPC static scheduling requires allocating max probable resources</a:t>
            </a:r>
          </a:p>
          <a:p>
            <a:pPr lvl="1"/>
            <a:r>
              <a:rPr lang="en-US" dirty="0"/>
              <a:t>Many resources frequently lie idle during execution</a:t>
            </a:r>
          </a:p>
          <a:p>
            <a:r>
              <a:rPr lang="en-US" dirty="0"/>
              <a:t>Custom workflows are dynamic at heart</a:t>
            </a:r>
          </a:p>
          <a:p>
            <a:pPr lvl="1"/>
            <a:r>
              <a:rPr lang="en-US" dirty="0"/>
              <a:t>Pursue DAG to solution</a:t>
            </a:r>
          </a:p>
          <a:p>
            <a:pPr lvl="1"/>
            <a:r>
              <a:rPr lang="en-US" dirty="0"/>
              <a:t>Uncertain which branches will be taken, what resources will be used</a:t>
            </a:r>
          </a:p>
          <a:p>
            <a:pPr lvl="1"/>
            <a:r>
              <a:rPr lang="en-US" dirty="0"/>
              <a:t>Must allocate max probable resources to avoid early termination</a:t>
            </a:r>
          </a:p>
          <a:p>
            <a:r>
              <a:rPr lang="en-US" dirty="0"/>
              <a:t>Sole contact with scheduler is at time of submission</a:t>
            </a:r>
          </a:p>
          <a:p>
            <a:pPr lvl="1"/>
            <a:r>
              <a:rPr lang="en-US" dirty="0"/>
              <a:t>Obtain allocation envelope of maximum possibly required size</a:t>
            </a:r>
          </a:p>
        </p:txBody>
      </p:sp>
    </p:spTree>
    <p:extLst>
      <p:ext uri="{BB962C8B-B14F-4D97-AF65-F5344CB8AC3E}">
        <p14:creationId xmlns:p14="http://schemas.microsoft.com/office/powerpoint/2010/main" val="590451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B598A-D77F-FDDC-3CF9-EF9D8B3E1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(I)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C2355-F6D6-9B73-C28A-1F6216EAB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Dynamic scheduler</a:t>
            </a:r>
          </a:p>
          <a:p>
            <a:pPr lvl="1"/>
            <a:r>
              <a:rPr lang="en-US" dirty="0"/>
              <a:t>Must support traditional HPC static operations</a:t>
            </a:r>
          </a:p>
          <a:p>
            <a:pPr lvl="1"/>
            <a:r>
              <a:rPr lang="en-US" dirty="0"/>
              <a:t>Treat non-traditional workloads as first-class citizens</a:t>
            </a:r>
          </a:p>
          <a:p>
            <a:pPr lvl="2"/>
            <a:r>
              <a:rPr lang="en-US" dirty="0"/>
              <a:t>No “islands” of allocation</a:t>
            </a:r>
          </a:p>
          <a:p>
            <a:pPr lvl="2"/>
            <a:r>
              <a:rPr lang="en-US" dirty="0"/>
              <a:t>Rapid response to dynamic requests (avoid idling applications)</a:t>
            </a:r>
          </a:p>
          <a:p>
            <a:pPr lvl="1"/>
            <a:r>
              <a:rPr lang="en-US" dirty="0"/>
              <a:t>Maximize utilization vs energy consumption</a:t>
            </a:r>
          </a:p>
          <a:p>
            <a:pPr lvl="1"/>
            <a:r>
              <a:rPr lang="en-US" dirty="0"/>
              <a:t>Anticipatory vs reactive to minimize dead time</a:t>
            </a:r>
          </a:p>
          <a:p>
            <a:r>
              <a:rPr lang="en-US" dirty="0"/>
              <a:t>Application driven environment</a:t>
            </a:r>
          </a:p>
          <a:p>
            <a:pPr lvl="1"/>
            <a:r>
              <a:rPr lang="en-US" dirty="0"/>
              <a:t>App-system integration</a:t>
            </a:r>
          </a:p>
          <a:p>
            <a:pPr lvl="1"/>
            <a:r>
              <a:rPr lang="en-US" dirty="0"/>
              <a:t>Application is full partner in determining allocation, migration,  pre-emption, delayed start, resources to pre-position</a:t>
            </a:r>
          </a:p>
          <a:p>
            <a:pPr lvl="1"/>
            <a:r>
              <a:rPr lang="en-US" dirty="0"/>
              <a:t>Extends from scheduling stage throughout app lifecycle</a:t>
            </a:r>
          </a:p>
        </p:txBody>
      </p:sp>
    </p:spTree>
    <p:extLst>
      <p:ext uri="{BB962C8B-B14F-4D97-AF65-F5344CB8AC3E}">
        <p14:creationId xmlns:p14="http://schemas.microsoft.com/office/powerpoint/2010/main" val="1420876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276B2-325F-4AA5-C973-7526651BE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(II)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4EA24-6265-EFCE-19A8-20D8A3E29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Anticipatory launch</a:t>
            </a:r>
          </a:p>
          <a:p>
            <a:pPr lvl="1"/>
            <a:r>
              <a:rPr lang="en-US" dirty="0"/>
              <a:t>Pre-position to anticipated launch regions</a:t>
            </a:r>
          </a:p>
          <a:p>
            <a:pPr lvl="2"/>
            <a:r>
              <a:rPr lang="en-US" dirty="0"/>
              <a:t>Data, OS images, containers,…</a:t>
            </a:r>
          </a:p>
          <a:p>
            <a:pPr lvl="1"/>
            <a:r>
              <a:rPr lang="en-US" dirty="0"/>
              <a:t>Inter-job energy management</a:t>
            </a:r>
          </a:p>
          <a:p>
            <a:pPr lvl="2"/>
            <a:r>
              <a:rPr lang="en-US" dirty="0"/>
              <a:t>Power down, coast, power up,…?</a:t>
            </a:r>
          </a:p>
          <a:p>
            <a:r>
              <a:rPr lang="en-US" dirty="0"/>
              <a:t>Learning to improve</a:t>
            </a:r>
          </a:p>
          <a:p>
            <a:pPr lvl="1"/>
            <a:r>
              <a:rPr lang="en-US" dirty="0"/>
              <a:t>Allow sys admin to identify desired metrics</a:t>
            </a:r>
          </a:p>
          <a:p>
            <a:pPr lvl="1"/>
            <a:r>
              <a:rPr lang="en-US" dirty="0"/>
              <a:t>Watch workloads vs metrics to improve scheduling algo and to better predict/preposition required resources</a:t>
            </a:r>
          </a:p>
        </p:txBody>
      </p:sp>
    </p:spTree>
    <p:extLst>
      <p:ext uri="{BB962C8B-B14F-4D97-AF65-F5344CB8AC3E}">
        <p14:creationId xmlns:p14="http://schemas.microsoft.com/office/powerpoint/2010/main" val="2440283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312CC-0BA7-BB40-9EDE-8C5E1407D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(III)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3D9EA-7332-D0AC-6BBE-B3F6504C0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Broaden range of allocated resources</a:t>
            </a:r>
          </a:p>
          <a:p>
            <a:pPr lvl="1"/>
            <a:r>
              <a:rPr lang="en-US" dirty="0"/>
              <a:t>Treat all resources used by applications as allocatable</a:t>
            </a:r>
          </a:p>
          <a:p>
            <a:pPr lvl="1"/>
            <a:r>
              <a:rPr lang="en-US" dirty="0"/>
              <a:t>CPU, GPU, fabric, power, total energy, memory</a:t>
            </a:r>
          </a:p>
          <a:p>
            <a:r>
              <a:rPr lang="en-US" dirty="0"/>
              <a:t>Broaden range of scheduling</a:t>
            </a:r>
          </a:p>
          <a:p>
            <a:pPr lvl="1"/>
            <a:r>
              <a:rPr lang="en-US" dirty="0"/>
              <a:t>Allocation start/end</a:t>
            </a:r>
          </a:p>
          <a:p>
            <a:pPr lvl="1"/>
            <a:r>
              <a:rPr lang="en-US" dirty="0"/>
              <a:t>Sequencing of apps (DAG), data position</a:t>
            </a:r>
          </a:p>
          <a:p>
            <a:pPr lvl="1"/>
            <a:r>
              <a:rPr lang="en-US" dirty="0"/>
              <a:t>Static pipelines and dynamic branching</a:t>
            </a:r>
          </a:p>
        </p:txBody>
      </p:sp>
    </p:spTree>
    <p:extLst>
      <p:ext uri="{BB962C8B-B14F-4D97-AF65-F5344CB8AC3E}">
        <p14:creationId xmlns:p14="http://schemas.microsoft.com/office/powerpoint/2010/main" val="4231138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09935-A5A5-EDE7-F900-771A9B655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(IV)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1D86C-5743-D748-1E24-D7956F2A2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Resilient</a:t>
            </a:r>
          </a:p>
          <a:p>
            <a:pPr lvl="1"/>
            <a:r>
              <a:rPr lang="en-US" dirty="0"/>
              <a:t>Assets can appear/disappear without warning</a:t>
            </a:r>
          </a:p>
          <a:p>
            <a:pPr lvl="1"/>
            <a:r>
              <a:rPr lang="en-US" dirty="0"/>
              <a:t>Degradation can occur</a:t>
            </a:r>
          </a:p>
          <a:p>
            <a:pPr lvl="2"/>
            <a:r>
              <a:rPr lang="en-US" dirty="0"/>
              <a:t>Example: communication link noise</a:t>
            </a:r>
          </a:p>
          <a:p>
            <a:r>
              <a:rPr lang="en-US" dirty="0"/>
              <a:t>Application classes</a:t>
            </a:r>
          </a:p>
          <a:p>
            <a:pPr lvl="1"/>
            <a:r>
              <a:rPr lang="en-US" dirty="0"/>
              <a:t>Traditional HPC – static, bulk synchronous</a:t>
            </a:r>
          </a:p>
          <a:p>
            <a:pPr lvl="1"/>
            <a:r>
              <a:rPr lang="en-US" dirty="0"/>
              <a:t>Workflow HPC – execute DAG of apps</a:t>
            </a:r>
          </a:p>
          <a:p>
            <a:pPr lvl="1"/>
            <a:r>
              <a:rPr lang="en-US" dirty="0"/>
              <a:t>Data analytics – stream processing of extremely large data sets</a:t>
            </a:r>
          </a:p>
          <a:p>
            <a:pPr lvl="1"/>
            <a:r>
              <a:rPr lang="en-US" dirty="0"/>
              <a:t>Machine learning – training and inference, multiple algos (i.e., don’t fixate on current DL approach!)</a:t>
            </a:r>
          </a:p>
          <a:p>
            <a:pPr lvl="1"/>
            <a:r>
              <a:rPr lang="en-US" dirty="0"/>
              <a:t>Dynamic analysis – population modeling, statistical analysis (dynamic resizing, non-synchronous)</a:t>
            </a:r>
          </a:p>
        </p:txBody>
      </p:sp>
    </p:spTree>
    <p:extLst>
      <p:ext uri="{BB962C8B-B14F-4D97-AF65-F5344CB8AC3E}">
        <p14:creationId xmlns:p14="http://schemas.microsoft.com/office/powerpoint/2010/main" val="522957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4CEAA-9EC1-A49D-507E-3F3112A87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BD473-5B4F-F099-B1C3-57A95B6ED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Preemption is acceptable</a:t>
            </a:r>
          </a:p>
          <a:p>
            <a:pPr lvl="1"/>
            <a:r>
              <a:rPr lang="en-US" dirty="0"/>
              <a:t>When needed for higher priority/more urgent applications</a:t>
            </a:r>
          </a:p>
          <a:p>
            <a:pPr lvl="1"/>
            <a:r>
              <a:rPr lang="en-US" dirty="0"/>
              <a:t>Register preemption abilities</a:t>
            </a:r>
          </a:p>
          <a:p>
            <a:pPr lvl="2"/>
            <a:r>
              <a:rPr lang="en-US" dirty="0"/>
              <a:t>Handshake requirements (if any)</a:t>
            </a:r>
          </a:p>
          <a:p>
            <a:pPr lvl="2"/>
            <a:r>
              <a:rPr lang="en-US" dirty="0"/>
              <a:t>Ability/willingness to accept preemption</a:t>
            </a:r>
          </a:p>
          <a:p>
            <a:pPr lvl="1"/>
            <a:r>
              <a:rPr lang="en-US" dirty="0"/>
              <a:t>App participates in preemption</a:t>
            </a:r>
          </a:p>
          <a:p>
            <a:pPr lvl="2"/>
            <a:r>
              <a:rPr lang="en-US" dirty="0"/>
              <a:t>Handshake timing, recovery requirements</a:t>
            </a:r>
          </a:p>
          <a:p>
            <a:r>
              <a:rPr lang="en-US" dirty="0"/>
              <a:t>Node sharing may be acceptable</a:t>
            </a:r>
          </a:p>
          <a:p>
            <a:pPr lvl="1"/>
            <a:r>
              <a:rPr lang="en-US" dirty="0"/>
              <a:t>If we can provide adequate resource allocation and security walls between users</a:t>
            </a:r>
          </a:p>
        </p:txBody>
      </p:sp>
    </p:spTree>
    <p:extLst>
      <p:ext uri="{BB962C8B-B14F-4D97-AF65-F5344CB8AC3E}">
        <p14:creationId xmlns:p14="http://schemas.microsoft.com/office/powerpoint/2010/main" val="4037516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ounded Rectangle 57"/>
          <p:cNvSpPr/>
          <p:nvPr/>
        </p:nvSpPr>
        <p:spPr bwMode="auto">
          <a:xfrm>
            <a:off x="6383544" y="1674933"/>
            <a:ext cx="4132058" cy="3811471"/>
          </a:xfrm>
          <a:prstGeom prst="roundRect">
            <a:avLst/>
          </a:prstGeom>
          <a:solidFill>
            <a:srgbClr val="FFEBC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2" rIns="91440" bIns="45722" numCol="1" rtlCol="0" anchor="t" anchorCtr="0" compatLnSpc="1">
            <a:prstTxWarp prst="textNoShape">
              <a:avLst/>
            </a:prstTxWarp>
          </a:bodyPr>
          <a:lstStyle/>
          <a:p>
            <a:pPr defTabSz="914341"/>
            <a:endParaRPr lang="en-US" sz="2400" dirty="0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29" name="Rounded Rectangle 28"/>
          <p:cNvSpPr/>
          <p:nvPr/>
        </p:nvSpPr>
        <p:spPr bwMode="auto">
          <a:xfrm>
            <a:off x="1828802" y="2162233"/>
            <a:ext cx="3124202" cy="3761431"/>
          </a:xfrm>
          <a:prstGeom prst="roundRect">
            <a:avLst/>
          </a:prstGeom>
          <a:solidFill>
            <a:srgbClr val="FFFF00">
              <a:alpha val="39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2" rIns="91440" bIns="45722" numCol="1" rtlCol="0" anchor="t" anchorCtr="0" compatLnSpc="1">
            <a:prstTxWarp prst="textNoShape">
              <a:avLst/>
            </a:prstTxWarp>
          </a:bodyPr>
          <a:lstStyle/>
          <a:p>
            <a:pPr defTabSz="914341"/>
            <a:endParaRPr lang="en-US" sz="2400" dirty="0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</a:t>
            </a:r>
          </a:p>
        </p:txBody>
      </p:sp>
      <p:sp>
        <p:nvSpPr>
          <p:cNvPr id="5" name="Cloud 4"/>
          <p:cNvSpPr/>
          <p:nvPr/>
        </p:nvSpPr>
        <p:spPr bwMode="auto">
          <a:xfrm>
            <a:off x="1944418" y="2286002"/>
            <a:ext cx="2822028" cy="13716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2" rIns="91440" bIns="45722" numCol="1" rtlCol="0" anchor="t" anchorCtr="0" compatLnSpc="1">
            <a:prstTxWarp prst="textNoShape">
              <a:avLst/>
            </a:prstTxWarp>
          </a:bodyPr>
          <a:lstStyle/>
          <a:p>
            <a:pPr algn="ctr" defTabSz="914341"/>
            <a:endParaRPr lang="en-US" sz="2400" dirty="0">
              <a:solidFill>
                <a:schemeClr val="bg1"/>
              </a:solidFill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6" name="Cloud 5"/>
          <p:cNvSpPr/>
          <p:nvPr/>
        </p:nvSpPr>
        <p:spPr bwMode="auto">
          <a:xfrm>
            <a:off x="1944418" y="4495802"/>
            <a:ext cx="2822028" cy="1371600"/>
          </a:xfrm>
          <a:prstGeom prst="cloud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2" rIns="91440" bIns="45722" numCol="1" rtlCol="0" anchor="t" anchorCtr="0" compatLnSpc="1">
            <a:prstTxWarp prst="textNoShape">
              <a:avLst/>
            </a:prstTxWarp>
          </a:bodyPr>
          <a:lstStyle/>
          <a:p>
            <a:pPr algn="ctr" defTabSz="914341" fontAlgn="ctr"/>
            <a:endParaRPr lang="en-US" sz="2400" dirty="0">
              <a:solidFill>
                <a:schemeClr val="bg1"/>
              </a:solidFill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6486002" y="3141729"/>
            <a:ext cx="1676400" cy="1676400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2" rIns="91440" bIns="45722" numCol="1" rtlCol="0" anchor="t" anchorCtr="0" compatLnSpc="1">
            <a:prstTxWarp prst="textNoShape">
              <a:avLst/>
            </a:prstTxWarp>
          </a:bodyPr>
          <a:lstStyle/>
          <a:p>
            <a:pPr defTabSz="914341"/>
            <a:endParaRPr lang="en-US" sz="2400" dirty="0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6318" y="3192972"/>
            <a:ext cx="11076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PRRTE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3958601" y="3687424"/>
            <a:ext cx="990602" cy="675685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2" rIns="91440" bIns="45722" numCol="1" rtlCol="0" anchor="t" anchorCtr="0" compatLnSpc="1">
            <a:prstTxWarp prst="textNoShape">
              <a:avLst/>
            </a:prstTxWarp>
          </a:bodyPr>
          <a:lstStyle/>
          <a:p>
            <a:pPr algn="ctr" defTabSz="914341"/>
            <a:r>
              <a:rPr lang="en-US" sz="1802" dirty="0">
                <a:solidFill>
                  <a:schemeClr val="bg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rPr>
              <a:t>PMIx</a:t>
            </a:r>
          </a:p>
          <a:p>
            <a:pPr algn="ctr" defTabSz="914341"/>
            <a:r>
              <a:rPr lang="en-US" sz="1802" dirty="0">
                <a:solidFill>
                  <a:schemeClr val="bg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rPr>
              <a:t>Client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7873685" y="3675130"/>
            <a:ext cx="288718" cy="618798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2" rIns="91440" bIns="45722" numCol="1" rtlCol="0" anchor="t" anchorCtr="0" compatLnSpc="1">
            <a:prstTxWarp prst="textNoShape">
              <a:avLst/>
            </a:prstTxWarp>
          </a:bodyPr>
          <a:lstStyle/>
          <a:p>
            <a:pPr defTabSz="914341"/>
            <a:endParaRPr lang="en-US" sz="2400" dirty="0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8" name="Can 17"/>
          <p:cNvSpPr/>
          <p:nvPr/>
        </p:nvSpPr>
        <p:spPr bwMode="auto">
          <a:xfrm>
            <a:off x="8721986" y="2624095"/>
            <a:ext cx="643758" cy="509753"/>
          </a:xfrm>
          <a:prstGeom prst="ca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2" rIns="91440" bIns="45722" numCol="1" rtlCol="0" anchor="t" anchorCtr="0" compatLnSpc="1">
            <a:prstTxWarp prst="textNoShape">
              <a:avLst/>
            </a:prstTxWarp>
          </a:bodyPr>
          <a:lstStyle/>
          <a:p>
            <a:pPr algn="ctr" defTabSz="914341"/>
            <a:r>
              <a:rPr lang="en-US" sz="1600" dirty="0">
                <a:solidFill>
                  <a:schemeClr val="bg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rPr>
              <a:t>FS</a:t>
            </a:r>
          </a:p>
        </p:txBody>
      </p:sp>
      <p:sp>
        <p:nvSpPr>
          <p:cNvPr id="19" name="Rounded Rectangle 18"/>
          <p:cNvSpPr/>
          <p:nvPr/>
        </p:nvSpPr>
        <p:spPr bwMode="auto">
          <a:xfrm>
            <a:off x="8616724" y="3588026"/>
            <a:ext cx="854282" cy="33147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2" rIns="91440" bIns="45722" numCol="1" rtlCol="0" anchor="t" anchorCtr="0" compatLnSpc="1">
            <a:prstTxWarp prst="textNoShape">
              <a:avLst/>
            </a:prstTxWarp>
          </a:bodyPr>
          <a:lstStyle/>
          <a:p>
            <a:pPr algn="ctr" defTabSz="914341"/>
            <a:r>
              <a:rPr lang="en-US" sz="1600" dirty="0">
                <a:solidFill>
                  <a:schemeClr val="bg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rPr>
              <a:t>Fabric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8993445" y="4176013"/>
            <a:ext cx="100838" cy="409951"/>
            <a:chOff x="8364918" y="3861562"/>
            <a:chExt cx="100838" cy="409951"/>
          </a:xfrm>
        </p:grpSpPr>
        <p:sp>
          <p:nvSpPr>
            <p:cNvPr id="20" name="Oval 19"/>
            <p:cNvSpPr/>
            <p:nvPr/>
          </p:nvSpPr>
          <p:spPr bwMode="auto">
            <a:xfrm>
              <a:off x="8364918" y="3861562"/>
              <a:ext cx="100838" cy="100838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2" rIns="91440" bIns="45722" numCol="1" rtlCol="0" anchor="t" anchorCtr="0" compatLnSpc="1">
              <a:prstTxWarp prst="textNoShape">
                <a:avLst/>
              </a:prstTxWarp>
            </a:bodyPr>
            <a:lstStyle/>
            <a:p>
              <a:pPr defTabSz="914341"/>
              <a:endParaRPr lang="en-US" sz="2400" dirty="0">
                <a:latin typeface="Arial" pitchFamily="-65" charset="0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8364918" y="4013962"/>
              <a:ext cx="100838" cy="100838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2" rIns="91440" bIns="45722" numCol="1" rtlCol="0" anchor="t" anchorCtr="0" compatLnSpc="1">
              <a:prstTxWarp prst="textNoShape">
                <a:avLst/>
              </a:prstTxWarp>
            </a:bodyPr>
            <a:lstStyle/>
            <a:p>
              <a:pPr defTabSz="914341"/>
              <a:endParaRPr lang="en-US" sz="2400" dirty="0">
                <a:latin typeface="Arial" pitchFamily="-65" charset="0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8364918" y="4170675"/>
              <a:ext cx="100838" cy="100838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2" rIns="91440" bIns="45722" numCol="1" rtlCol="0" anchor="t" anchorCtr="0" compatLnSpc="1">
              <a:prstTxWarp prst="textNoShape">
                <a:avLst/>
              </a:prstTxWarp>
            </a:bodyPr>
            <a:lstStyle/>
            <a:p>
              <a:pPr defTabSz="914341"/>
              <a:endParaRPr lang="en-US" sz="2400" dirty="0">
                <a:latin typeface="Arial" pitchFamily="-65" charset="0"/>
                <a:ea typeface="ＭＳ Ｐゴシック" pitchFamily="-65" charset="-128"/>
                <a:cs typeface="ＭＳ Ｐゴシック" pitchFamily="-65" charset="-128"/>
              </a:endParaRPr>
            </a:p>
          </p:txBody>
        </p:sp>
      </p:grpSp>
      <p:sp>
        <p:nvSpPr>
          <p:cNvPr id="27" name="Rounded Rectangle 26"/>
          <p:cNvSpPr/>
          <p:nvPr/>
        </p:nvSpPr>
        <p:spPr bwMode="auto">
          <a:xfrm>
            <a:off x="8616724" y="4844013"/>
            <a:ext cx="854282" cy="33147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2" rIns="91440" bIns="45722" numCol="1" rtlCol="0" anchor="t" anchorCtr="0" compatLnSpc="1">
            <a:prstTxWarp prst="textNoShape">
              <a:avLst/>
            </a:prstTxWarp>
          </a:bodyPr>
          <a:lstStyle/>
          <a:p>
            <a:pPr algn="ctr" defTabSz="914341"/>
            <a:r>
              <a:rPr lang="en-US" sz="1600" dirty="0">
                <a:solidFill>
                  <a:schemeClr val="bg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rPr>
              <a:t>RAS</a:t>
            </a:r>
          </a:p>
        </p:txBody>
      </p:sp>
      <p:sp>
        <p:nvSpPr>
          <p:cNvPr id="28" name="Left Brace 27"/>
          <p:cNvSpPr/>
          <p:nvPr/>
        </p:nvSpPr>
        <p:spPr bwMode="auto">
          <a:xfrm>
            <a:off x="8162401" y="2532129"/>
            <a:ext cx="454322" cy="2895600"/>
          </a:xfrm>
          <a:prstGeom prst="leftBrace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2" rIns="91440" bIns="45722" numCol="1" rtlCol="0" anchor="t" anchorCtr="0" compatLnSpc="1">
            <a:prstTxWarp prst="textNoShape">
              <a:avLst/>
            </a:prstTxWarp>
          </a:bodyPr>
          <a:lstStyle/>
          <a:p>
            <a:pPr defTabSz="914341"/>
            <a:endParaRPr lang="en-US" sz="2400" dirty="0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387262" y="3738707"/>
            <a:ext cx="888385" cy="615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2" dirty="0"/>
              <a:t>APP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122003" y="3269553"/>
            <a:ext cx="1187761" cy="5238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2" dirty="0">
                <a:solidFill>
                  <a:srgbClr val="FF0000"/>
                </a:solidFill>
                <a:ea typeface="Lucida Handwriting" charset="0"/>
                <a:cs typeface="Lucida Handwriting" charset="0"/>
              </a:rPr>
              <a:t>Orchestration</a:t>
            </a:r>
          </a:p>
          <a:p>
            <a:pPr algn="ctr"/>
            <a:r>
              <a:rPr lang="en-US" sz="1402" dirty="0">
                <a:solidFill>
                  <a:srgbClr val="FF0000"/>
                </a:solidFill>
                <a:ea typeface="Lucida Handwriting" charset="0"/>
                <a:cs typeface="Lucida Handwriting" charset="0"/>
              </a:rPr>
              <a:t>Requests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79854" y="4321218"/>
            <a:ext cx="954172" cy="3080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2" dirty="0">
                <a:solidFill>
                  <a:srgbClr val="FF0000"/>
                </a:solidFill>
                <a:ea typeface="Lucida Handwriting" charset="0"/>
                <a:cs typeface="Lucida Handwriting" charset="0"/>
              </a:rPr>
              <a:t>Responses</a:t>
            </a:r>
          </a:p>
        </p:txBody>
      </p:sp>
      <p:sp>
        <p:nvSpPr>
          <p:cNvPr id="17" name="Left Arrow 16"/>
          <p:cNvSpPr/>
          <p:nvPr/>
        </p:nvSpPr>
        <p:spPr bwMode="auto">
          <a:xfrm flipH="1">
            <a:off x="4949198" y="3801987"/>
            <a:ext cx="1531668" cy="235018"/>
          </a:xfrm>
          <a:prstGeom prst="leftArrow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2" rIns="91440" bIns="45722" numCol="1" rtlCol="0" anchor="t" anchorCtr="0" compatLnSpc="1">
            <a:prstTxWarp prst="textNoShape">
              <a:avLst/>
            </a:prstTxWarp>
          </a:bodyPr>
          <a:lstStyle/>
          <a:p>
            <a:pPr defTabSz="914341"/>
            <a:endParaRPr lang="en-US" sz="2400" dirty="0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31" name="Left Arrow 30"/>
          <p:cNvSpPr/>
          <p:nvPr/>
        </p:nvSpPr>
        <p:spPr bwMode="auto">
          <a:xfrm>
            <a:off x="4949199" y="4022837"/>
            <a:ext cx="1676402" cy="254015"/>
          </a:xfrm>
          <a:prstGeom prst="leftArrow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2" rIns="91440" bIns="45722" numCol="1" rtlCol="0" anchor="t" anchorCtr="0" compatLnSpc="1">
            <a:prstTxWarp prst="textNoShape">
              <a:avLst/>
            </a:prstTxWarp>
          </a:bodyPr>
          <a:lstStyle/>
          <a:p>
            <a:pPr defTabSz="914341"/>
            <a:endParaRPr lang="en-US" sz="2400" dirty="0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776564" y="3919498"/>
            <a:ext cx="478016" cy="338554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NIC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672050" y="3078246"/>
            <a:ext cx="684098" cy="584775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Fabric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Mgr</a:t>
            </a:r>
          </a:p>
        </p:txBody>
      </p:sp>
      <p:cxnSp>
        <p:nvCxnSpPr>
          <p:cNvPr id="36" name="Straight Connector 35"/>
          <p:cNvCxnSpPr>
            <a:endCxn id="35" idx="1"/>
          </p:cNvCxnSpPr>
          <p:nvPr/>
        </p:nvCxnSpPr>
        <p:spPr>
          <a:xfrm flipV="1">
            <a:off x="9489249" y="3370634"/>
            <a:ext cx="182801" cy="416527"/>
          </a:xfrm>
          <a:prstGeom prst="line">
            <a:avLst/>
          </a:prstGeom>
          <a:ln w="28575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endCxn id="34" idx="1"/>
          </p:cNvCxnSpPr>
          <p:nvPr/>
        </p:nvCxnSpPr>
        <p:spPr>
          <a:xfrm>
            <a:off x="9489252" y="3787154"/>
            <a:ext cx="287312" cy="301621"/>
          </a:xfrm>
          <a:prstGeom prst="line">
            <a:avLst/>
          </a:prstGeom>
          <a:ln w="28575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6471643" y="3640428"/>
            <a:ext cx="1133216" cy="695916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PMIx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Server</a:t>
            </a:r>
          </a:p>
        </p:txBody>
      </p:sp>
      <p:cxnSp>
        <p:nvCxnSpPr>
          <p:cNvPr id="40" name="Straight Connector 39"/>
          <p:cNvCxnSpPr>
            <a:endCxn id="16" idx="2"/>
          </p:cNvCxnSpPr>
          <p:nvPr/>
        </p:nvCxnSpPr>
        <p:spPr bwMode="auto">
          <a:xfrm flipV="1">
            <a:off x="7604859" y="3984530"/>
            <a:ext cx="268825" cy="38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890426" y="4855596"/>
            <a:ext cx="894797" cy="615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2" dirty="0">
                <a:solidFill>
                  <a:schemeClr val="bg1"/>
                </a:solidFill>
              </a:rPr>
              <a:t>MPI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452342" y="2667283"/>
            <a:ext cx="1747594" cy="615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2" dirty="0">
                <a:solidFill>
                  <a:schemeClr val="bg1"/>
                </a:solidFill>
              </a:rPr>
              <a:t>OpenMP</a:t>
            </a:r>
          </a:p>
        </p:txBody>
      </p:sp>
      <p:cxnSp>
        <p:nvCxnSpPr>
          <p:cNvPr id="44" name="Straight Connector 43"/>
          <p:cNvCxnSpPr>
            <a:endCxn id="10" idx="1"/>
          </p:cNvCxnSpPr>
          <p:nvPr/>
        </p:nvCxnSpPr>
        <p:spPr bwMode="auto">
          <a:xfrm>
            <a:off x="3472283" y="3651955"/>
            <a:ext cx="486318" cy="37331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endCxn id="10" idx="1"/>
          </p:cNvCxnSpPr>
          <p:nvPr/>
        </p:nvCxnSpPr>
        <p:spPr bwMode="auto">
          <a:xfrm flipV="1">
            <a:off x="3561514" y="4025265"/>
            <a:ext cx="397087" cy="49593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51" name="Pictur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10671" y="5298561"/>
            <a:ext cx="1655275" cy="1024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2" name="Oval 51"/>
          <p:cNvSpPr/>
          <p:nvPr/>
        </p:nvSpPr>
        <p:spPr bwMode="auto">
          <a:xfrm>
            <a:off x="6471643" y="5715000"/>
            <a:ext cx="205135" cy="304800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2" rIns="91440" bIns="45722" numCol="1" rtlCol="0" anchor="t" anchorCtr="0" compatLnSpc="1">
            <a:prstTxWarp prst="textNoShape">
              <a:avLst/>
            </a:prstTxWarp>
          </a:bodyPr>
          <a:lstStyle/>
          <a:p>
            <a:pPr defTabSz="914341"/>
            <a:endParaRPr lang="en-US" sz="2400" dirty="0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53" name="Freeform 52"/>
          <p:cNvSpPr/>
          <p:nvPr/>
        </p:nvSpPr>
        <p:spPr bwMode="auto">
          <a:xfrm>
            <a:off x="6655223" y="4287692"/>
            <a:ext cx="855322" cy="1470764"/>
          </a:xfrm>
          <a:custGeom>
            <a:avLst/>
            <a:gdLst>
              <a:gd name="connsiteX0" fmla="*/ 476092 w 855321"/>
              <a:gd name="connsiteY0" fmla="*/ 335 h 1428613"/>
              <a:gd name="connsiteX1" fmla="*/ 838830 w 855321"/>
              <a:gd name="connsiteY1" fmla="*/ 234603 h 1428613"/>
              <a:gd name="connsiteX2" fmla="*/ 0 w 855321"/>
              <a:gd name="connsiteY2" fmla="*/ 1428613 h 1428613"/>
              <a:gd name="connsiteX3" fmla="*/ 0 w 855321"/>
              <a:gd name="connsiteY3" fmla="*/ 1428613 h 1428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5321" h="1428613">
                <a:moveTo>
                  <a:pt x="476092" y="335"/>
                </a:moveTo>
                <a:cubicBezTo>
                  <a:pt x="697135" y="-1554"/>
                  <a:pt x="918179" y="-3443"/>
                  <a:pt x="838830" y="234603"/>
                </a:cubicBezTo>
                <a:cubicBezTo>
                  <a:pt x="759481" y="472649"/>
                  <a:pt x="0" y="1428613"/>
                  <a:pt x="0" y="1428613"/>
                </a:cubicBezTo>
                <a:lnTo>
                  <a:pt x="0" y="1428613"/>
                </a:lnTo>
              </a:path>
            </a:pathLst>
          </a:cu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2" rIns="91440" bIns="45722" numCol="1" rtlCol="0" anchor="t" anchorCtr="0" compatLnSpc="1">
            <a:prstTxWarp prst="textNoShape">
              <a:avLst/>
            </a:prstTxWarp>
          </a:bodyPr>
          <a:lstStyle/>
          <a:p>
            <a:pPr defTabSz="914341"/>
            <a:endParaRPr lang="en-US" sz="2400" dirty="0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483988" y="1674931"/>
            <a:ext cx="1990802" cy="6469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2" dirty="0"/>
              <a:t>System</a:t>
            </a:r>
          </a:p>
          <a:p>
            <a:pPr algn="ctr"/>
            <a:r>
              <a:rPr lang="en-US" sz="1802" dirty="0"/>
              <a:t>Management Stack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53350A0-E830-C6C4-D0A5-4DAE99DA1919}"/>
              </a:ext>
            </a:extLst>
          </p:cNvPr>
          <p:cNvGrpSpPr/>
          <p:nvPr/>
        </p:nvGrpSpPr>
        <p:grpSpPr>
          <a:xfrm>
            <a:off x="3094048" y="1325734"/>
            <a:ext cx="787958" cy="825225"/>
            <a:chOff x="7262203" y="5578454"/>
            <a:chExt cx="787958" cy="825225"/>
          </a:xfrm>
        </p:grpSpPr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262203" y="5578454"/>
              <a:ext cx="787958" cy="825225"/>
            </a:xfrm>
            <a:prstGeom prst="rect">
              <a:avLst/>
            </a:prstGeom>
          </p:spPr>
        </p:pic>
        <p:sp>
          <p:nvSpPr>
            <p:cNvPr id="56" name="TextBox 55"/>
            <p:cNvSpPr txBox="1"/>
            <p:nvPr/>
          </p:nvSpPr>
          <p:spPr>
            <a:xfrm>
              <a:off x="7378618" y="5761713"/>
              <a:ext cx="602281" cy="5238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2" dirty="0"/>
                <a:t>Job</a:t>
              </a:r>
            </a:p>
            <a:p>
              <a:pPr algn="ctr"/>
              <a:r>
                <a:rPr lang="en-US" sz="1402" dirty="0"/>
                <a:t>Script</a:t>
              </a:r>
            </a:p>
          </p:txBody>
        </p:sp>
        <p:sp>
          <p:nvSpPr>
            <p:cNvPr id="59" name="Oval 58"/>
            <p:cNvSpPr/>
            <p:nvPr/>
          </p:nvSpPr>
          <p:spPr bwMode="auto">
            <a:xfrm>
              <a:off x="7536289" y="5642579"/>
              <a:ext cx="286951" cy="162671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2" rIns="91440" bIns="45722" numCol="1" rtlCol="0" anchor="t" anchorCtr="0" compatLnSpc="1">
              <a:prstTxWarp prst="textNoShape">
                <a:avLst/>
              </a:prstTxWarp>
            </a:bodyPr>
            <a:lstStyle/>
            <a:p>
              <a:pPr defTabSz="914341"/>
              <a:endParaRPr lang="en-US" sz="2400" dirty="0">
                <a:latin typeface="Arial" pitchFamily="-65" charset="0"/>
                <a:ea typeface="ＭＳ Ｐゴシック" pitchFamily="-65" charset="-128"/>
                <a:cs typeface="ＭＳ Ｐゴシック" pitchFamily="-65" charset="-128"/>
              </a:endParaRP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5577591" y="6354064"/>
            <a:ext cx="1112869" cy="3080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2" dirty="0">
                <a:solidFill>
                  <a:srgbClr val="FF0000"/>
                </a:solidFill>
                <a:ea typeface="Lucida Handwriting" charset="0"/>
                <a:cs typeface="Lucida Handwriting" charset="0"/>
              </a:rPr>
              <a:t>Tool Support</a:t>
            </a:r>
          </a:p>
        </p:txBody>
      </p:sp>
      <p:sp>
        <p:nvSpPr>
          <p:cNvPr id="9" name="Cloud 8">
            <a:extLst>
              <a:ext uri="{FF2B5EF4-FFF2-40B4-BE49-F238E27FC236}">
                <a16:creationId xmlns:a16="http://schemas.microsoft.com/office/drawing/2014/main" id="{DEE15576-5610-72C6-B0F7-36A0F9DC7B83}"/>
              </a:ext>
            </a:extLst>
          </p:cNvPr>
          <p:cNvSpPr/>
          <p:nvPr/>
        </p:nvSpPr>
        <p:spPr>
          <a:xfrm>
            <a:off x="4199936" y="365125"/>
            <a:ext cx="3173533" cy="1453401"/>
          </a:xfrm>
          <a:prstGeom prst="cloud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100006-BA88-40A4-C89D-9DDB0A9A5660}"/>
              </a:ext>
            </a:extLst>
          </p:cNvPr>
          <p:cNvSpPr txBox="1"/>
          <p:nvPr/>
        </p:nvSpPr>
        <p:spPr>
          <a:xfrm>
            <a:off x="4949198" y="753865"/>
            <a:ext cx="1571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</a:rPr>
              <a:t>DynaSched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2" name="Left Arrow 11">
            <a:extLst>
              <a:ext uri="{FF2B5EF4-FFF2-40B4-BE49-F238E27FC236}">
                <a16:creationId xmlns:a16="http://schemas.microsoft.com/office/drawing/2014/main" id="{A65029CD-3703-F37D-99C9-B72238FE1298}"/>
              </a:ext>
            </a:extLst>
          </p:cNvPr>
          <p:cNvSpPr/>
          <p:nvPr/>
        </p:nvSpPr>
        <p:spPr bwMode="auto">
          <a:xfrm rot="14690994" flipH="1">
            <a:off x="5382140" y="2598166"/>
            <a:ext cx="2084771" cy="273096"/>
          </a:xfrm>
          <a:prstGeom prst="leftArrow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2" rIns="91440" bIns="45722" numCol="1" rtlCol="0" anchor="t" anchorCtr="0" compatLnSpc="1">
            <a:prstTxWarp prst="textNoShape">
              <a:avLst/>
            </a:prstTxWarp>
          </a:bodyPr>
          <a:lstStyle/>
          <a:p>
            <a:pPr defTabSz="914341"/>
            <a:endParaRPr lang="en-US" sz="2400" dirty="0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84EAD49-E61D-D1EC-DD00-FBE35AC17C3D}"/>
              </a:ext>
            </a:extLst>
          </p:cNvPr>
          <p:cNvCxnSpPr>
            <a:stCxn id="59" idx="0"/>
          </p:cNvCxnSpPr>
          <p:nvPr/>
        </p:nvCxnSpPr>
        <p:spPr>
          <a:xfrm flipV="1">
            <a:off x="3511610" y="1215530"/>
            <a:ext cx="850325" cy="174329"/>
          </a:xfrm>
          <a:prstGeom prst="straightConnector1">
            <a:avLst/>
          </a:prstGeom>
          <a:ln w="412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163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0B873DB-1C87-117E-06DF-FA000A2F3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DynaSched</a:t>
            </a:r>
            <a:r>
              <a:rPr lang="en-US" dirty="0"/>
              <a:t> LRH Scheduler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6BD60B-8560-DD6A-6A71-8494B06E5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Lagrangian</a:t>
            </a:r>
            <a:r>
              <a:rPr lang="en-US" dirty="0"/>
              <a:t> objective function</a:t>
            </a:r>
          </a:p>
          <a:p>
            <a:pPr lvl="1"/>
            <a:r>
              <a:rPr lang="en-US" dirty="0"/>
              <a:t>Combine constraints into objective function using time-dependent parameters (</a:t>
            </a:r>
            <a:r>
              <a:rPr lang="en-US" dirty="0" err="1"/>
              <a:t>Lagrangian</a:t>
            </a:r>
            <a:r>
              <a:rPr lang="en-US" dirty="0"/>
              <a:t> multipliers)</a:t>
            </a:r>
          </a:p>
          <a:p>
            <a:pPr lvl="1"/>
            <a:r>
              <a:rPr lang="en-US" dirty="0"/>
              <a:t>Maximize number of sessions completed</a:t>
            </a:r>
          </a:p>
          <a:p>
            <a:pPr lvl="2"/>
            <a:r>
              <a:rPr lang="en-US" dirty="0"/>
              <a:t>Within specified time and energy constraints</a:t>
            </a:r>
          </a:p>
          <a:p>
            <a:pPr lvl="2"/>
            <a:r>
              <a:rPr lang="en-US" dirty="0"/>
              <a:t>Must complete entire DAG of dependencies</a:t>
            </a:r>
          </a:p>
          <a:p>
            <a:r>
              <a:rPr lang="en-US" dirty="0"/>
              <a:t>Receding horizon</a:t>
            </a:r>
          </a:p>
          <a:p>
            <a:pPr lvl="1"/>
            <a:r>
              <a:rPr lang="en-US" dirty="0"/>
              <a:t>Optimal control method used in job shops</a:t>
            </a:r>
          </a:p>
          <a:p>
            <a:pPr lvl="1"/>
            <a:r>
              <a:rPr lang="en-US" dirty="0"/>
              <a:t>Predict evolution of system for limited time into future</a:t>
            </a:r>
          </a:p>
          <a:p>
            <a:pPr lvl="1"/>
            <a:r>
              <a:rPr lang="en-US" dirty="0"/>
              <a:t>Control based on prediction until next measurement of system state</a:t>
            </a:r>
          </a:p>
        </p:txBody>
      </p:sp>
    </p:spTree>
    <p:extLst>
      <p:ext uri="{BB962C8B-B14F-4D97-AF65-F5344CB8AC3E}">
        <p14:creationId xmlns:p14="http://schemas.microsoft.com/office/powerpoint/2010/main" val="1244923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19940</TotalTime>
  <Words>1115</Words>
  <Application>Microsoft Macintosh PowerPoint</Application>
  <PresentationFormat>Widescreen</PresentationFormat>
  <Paragraphs>209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Lucida Grande</vt:lpstr>
      <vt:lpstr>Σψμβολ</vt:lpstr>
      <vt:lpstr>Office Theme</vt:lpstr>
      <vt:lpstr>DynaSched</vt:lpstr>
      <vt:lpstr>Overview of the problem</vt:lpstr>
      <vt:lpstr>Requirements (I)</vt:lpstr>
      <vt:lpstr>Requirements (II)</vt:lpstr>
      <vt:lpstr>Requirements (III)</vt:lpstr>
      <vt:lpstr>Requirements (IV)</vt:lpstr>
      <vt:lpstr>Assumptions</vt:lpstr>
      <vt:lpstr>Architecture</vt:lpstr>
      <vt:lpstr>DynaSched LRH Scheduler</vt:lpstr>
      <vt:lpstr>Objective Function</vt:lpstr>
      <vt:lpstr>Methodology</vt:lpstr>
      <vt:lpstr>Multiplier Adjustment</vt:lpstr>
      <vt:lpstr>My Role: Consultant</vt:lpstr>
      <vt:lpstr>Step 1: Enhance PRRTE for RM role</vt:lpstr>
      <vt:lpstr>Step 2: PRRTE scheduler “hooks”</vt:lpstr>
      <vt:lpstr>Step 3: Simple “greedy” scheduler</vt:lpstr>
      <vt:lpstr>Step 3a: Application Integration</vt:lpstr>
      <vt:lpstr>Estimated Timeline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DynaSched</dc:title>
  <dc:creator>Ralph Castain</dc:creator>
  <cp:lastModifiedBy>Ralph Castain</cp:lastModifiedBy>
  <cp:revision>33</cp:revision>
  <dcterms:created xsi:type="dcterms:W3CDTF">2022-08-29T23:00:11Z</dcterms:created>
  <dcterms:modified xsi:type="dcterms:W3CDTF">2022-09-12T19:20:24Z</dcterms:modified>
</cp:coreProperties>
</file>